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68" r:id="rId4"/>
    <p:sldId id="257" r:id="rId5"/>
    <p:sldId id="258" r:id="rId6"/>
    <p:sldId id="259" r:id="rId7"/>
    <p:sldId id="260" r:id="rId8"/>
    <p:sldId id="261" r:id="rId9"/>
    <p:sldId id="262" r:id="rId10"/>
    <p:sldId id="269" r:id="rId11"/>
    <p:sldId id="263" r:id="rId12"/>
    <p:sldId id="270" r:id="rId13"/>
    <p:sldId id="271" r:id="rId14"/>
    <p:sldId id="272" r:id="rId15"/>
    <p:sldId id="264" r:id="rId16"/>
    <p:sldId id="273" r:id="rId17"/>
    <p:sldId id="274" r:id="rId18"/>
    <p:sldId id="265" r:id="rId19"/>
    <p:sldId id="275" r:id="rId20"/>
    <p:sldId id="276" r:id="rId21"/>
    <p:sldId id="266" r:id="rId2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72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66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92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71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01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53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9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45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1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73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246465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Big Data Log Management Project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81072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Addressing challenges of collecting and processing logs from containerized applications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587847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infrastructure to retrieve, send, and process logs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864037" y="6970225"/>
            <a:ext cx="7108541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Jules Davoust – Vadim Bernard – Robin Lucas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510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43396" y="3758446"/>
            <a:ext cx="3143607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9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Explanation</a:t>
            </a:r>
            <a:endParaRPr lang="en-US" sz="4490" dirty="0"/>
          </a:p>
        </p:txBody>
      </p:sp>
      <p:pic>
        <p:nvPicPr>
          <p:cNvPr id="24" name="Image 23" descr="Une image contenant laser, léger, Caractère coloré, Bleu Majorelle&#10;&#10;Description générée automatiquement">
            <a:extLst>
              <a:ext uri="{FF2B5EF4-FFF2-40B4-BE49-F238E27FC236}">
                <a16:creationId xmlns:a16="http://schemas.microsoft.com/office/drawing/2014/main" id="{5B619566-30F3-7362-F04C-83A256114C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427"/>
          <a:stretch/>
        </p:blipFill>
        <p:spPr>
          <a:xfrm>
            <a:off x="0" y="-953"/>
            <a:ext cx="14630400" cy="28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84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918097"/>
            <a:ext cx="739282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 Configuration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3059906"/>
            <a:ext cx="7415927" cy="3251597"/>
          </a:xfrm>
          <a:prstGeom prst="roundRect">
            <a:avLst>
              <a:gd name="adj" fmla="val 341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Shape 3"/>
          <p:cNvSpPr/>
          <p:nvPr/>
        </p:nvSpPr>
        <p:spPr>
          <a:xfrm>
            <a:off x="879277" y="3075146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4"/>
          <p:cNvSpPr/>
          <p:nvPr/>
        </p:nvSpPr>
        <p:spPr>
          <a:xfrm>
            <a:off x="1126093" y="323088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Vagrant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4822627" y="3230880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VM creation and resource allocation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79277" y="417671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7"/>
          <p:cNvSpPr/>
          <p:nvPr/>
        </p:nvSpPr>
        <p:spPr>
          <a:xfrm>
            <a:off x="1126093" y="433244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Docker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4822627" y="433244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Nginx container setup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879277" y="488322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0"/>
          <p:cNvSpPr/>
          <p:nvPr/>
        </p:nvSpPr>
        <p:spPr>
          <a:xfrm>
            <a:off x="1126093" y="503896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Filebeat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4822627" y="503896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 collection configuration</a:t>
            </a:r>
            <a:endParaRPr lang="en-US" sz="1944" dirty="0"/>
          </a:p>
        </p:txBody>
      </p:sp>
      <p:sp>
        <p:nvSpPr>
          <p:cNvPr id="16" name="Shape 12"/>
          <p:cNvSpPr/>
          <p:nvPr/>
        </p:nvSpPr>
        <p:spPr>
          <a:xfrm>
            <a:off x="879277" y="5589746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3"/>
          <p:cNvSpPr/>
          <p:nvPr/>
        </p:nvSpPr>
        <p:spPr>
          <a:xfrm>
            <a:off x="1126093" y="574548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Spark</a:t>
            </a:r>
            <a:endParaRPr lang="en-US" sz="1944" dirty="0"/>
          </a:p>
        </p:txBody>
      </p:sp>
      <p:sp>
        <p:nvSpPr>
          <p:cNvPr id="18" name="Text 14"/>
          <p:cNvSpPr/>
          <p:nvPr/>
        </p:nvSpPr>
        <p:spPr>
          <a:xfrm>
            <a:off x="4822627" y="574548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 launch script</a:t>
            </a:r>
            <a:endParaRPr lang="en-US" sz="194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1"/>
          <p:cNvSpPr/>
          <p:nvPr/>
        </p:nvSpPr>
        <p:spPr>
          <a:xfrm>
            <a:off x="864037" y="633379"/>
            <a:ext cx="739282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Vagrant</a:t>
            </a:r>
            <a:endParaRPr lang="en-US" sz="4860" dirty="0"/>
          </a:p>
        </p:txBody>
      </p:sp>
      <p:pic>
        <p:nvPicPr>
          <p:cNvPr id="20" name="Image 1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54B8898-9ED5-965B-BCCE-8EDACDAB9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9" t="752" r="35317" b="-752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FF2F855-E05A-63D7-A5A3-DEBE85A66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1770903"/>
            <a:ext cx="7145430" cy="6092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</p:spTree>
    <p:extLst>
      <p:ext uri="{BB962C8B-B14F-4D97-AF65-F5344CB8AC3E}">
        <p14:creationId xmlns:p14="http://schemas.microsoft.com/office/powerpoint/2010/main" val="426486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1"/>
          <p:cNvSpPr/>
          <p:nvPr/>
        </p:nvSpPr>
        <p:spPr>
          <a:xfrm>
            <a:off x="864037" y="633379"/>
            <a:ext cx="739282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Filebeat</a:t>
            </a:r>
            <a:endParaRPr lang="en-US" sz="4860" dirty="0"/>
          </a:p>
        </p:txBody>
      </p:sp>
      <p:pic>
        <p:nvPicPr>
          <p:cNvPr id="20" name="Image 1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54B8898-9ED5-965B-BCCE-8EDACDAB9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9" t="752" r="35317" b="-752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84B6F8B-33DC-ADCE-1B70-A8239694B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404" y="1770903"/>
            <a:ext cx="5116093" cy="5952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6151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1"/>
          <p:cNvSpPr/>
          <p:nvPr/>
        </p:nvSpPr>
        <p:spPr>
          <a:xfrm>
            <a:off x="864037" y="633379"/>
            <a:ext cx="739282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Spark</a:t>
            </a:r>
            <a:endParaRPr lang="en-US" sz="4860" dirty="0"/>
          </a:p>
        </p:txBody>
      </p:sp>
      <p:pic>
        <p:nvPicPr>
          <p:cNvPr id="20" name="Image 1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54B8898-9ED5-965B-BCCE-8EDACDAB9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9" t="752" r="35317" b="-752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3EFD427-6A0E-2C8A-0486-8B93AB9A2D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885"/>
          <a:stretch/>
        </p:blipFill>
        <p:spPr>
          <a:xfrm>
            <a:off x="864037" y="2417979"/>
            <a:ext cx="7624571" cy="1487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E733E7A-2AF4-69E3-8B75-92E12B23D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93"/>
          <a:stretch/>
        </p:blipFill>
        <p:spPr>
          <a:xfrm>
            <a:off x="864037" y="4154960"/>
            <a:ext cx="6482165" cy="1487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416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84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1863" y="3206591"/>
            <a:ext cx="5346025" cy="6569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74"/>
              </a:lnSpc>
              <a:buNone/>
            </a:pPr>
            <a:r>
              <a:rPr lang="en-US" sz="4139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Kafka and Spark Setup</a:t>
            </a:r>
            <a:endParaRPr lang="en-US" sz="4139" dirty="0"/>
          </a:p>
        </p:txBody>
      </p:sp>
      <p:sp>
        <p:nvSpPr>
          <p:cNvPr id="6" name="Shape 2"/>
          <p:cNvSpPr/>
          <p:nvPr/>
        </p:nvSpPr>
        <p:spPr>
          <a:xfrm>
            <a:off x="1571863" y="5916216"/>
            <a:ext cx="11486674" cy="42029"/>
          </a:xfrm>
          <a:prstGeom prst="roundRect">
            <a:avLst>
              <a:gd name="adj" fmla="val 22514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3"/>
          <p:cNvSpPr/>
          <p:nvPr/>
        </p:nvSpPr>
        <p:spPr>
          <a:xfrm>
            <a:off x="4369891" y="5180350"/>
            <a:ext cx="42029" cy="735925"/>
          </a:xfrm>
          <a:prstGeom prst="roundRect">
            <a:avLst>
              <a:gd name="adj" fmla="val 22514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4"/>
          <p:cNvSpPr/>
          <p:nvPr/>
        </p:nvSpPr>
        <p:spPr>
          <a:xfrm>
            <a:off x="4154448" y="5679698"/>
            <a:ext cx="473035" cy="473035"/>
          </a:xfrm>
          <a:prstGeom prst="roundRect">
            <a:avLst>
              <a:gd name="adj" fmla="val 2000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5"/>
          <p:cNvSpPr/>
          <p:nvPr/>
        </p:nvSpPr>
        <p:spPr>
          <a:xfrm>
            <a:off x="4301252" y="5758517"/>
            <a:ext cx="179308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4"/>
              </a:lnSpc>
              <a:buNone/>
            </a:pPr>
            <a:r>
              <a:rPr lang="en-US" sz="248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484" dirty="0"/>
          </a:p>
        </p:txBody>
      </p:sp>
      <p:sp>
        <p:nvSpPr>
          <p:cNvPr id="10" name="Text 6"/>
          <p:cNvSpPr/>
          <p:nvPr/>
        </p:nvSpPr>
        <p:spPr>
          <a:xfrm>
            <a:off x="3076694" y="4178975"/>
            <a:ext cx="2628424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7"/>
              </a:lnSpc>
              <a:buNone/>
            </a:pPr>
            <a:r>
              <a:rPr lang="en-US" sz="207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Kafka Installation</a:t>
            </a:r>
            <a:endParaRPr lang="en-US" sz="2070" dirty="0"/>
          </a:p>
        </p:txBody>
      </p:sp>
      <p:sp>
        <p:nvSpPr>
          <p:cNvPr id="11" name="Text 7"/>
          <p:cNvSpPr/>
          <p:nvPr/>
        </p:nvSpPr>
        <p:spPr>
          <a:xfrm>
            <a:off x="1782128" y="4633674"/>
            <a:ext cx="5217676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9"/>
              </a:lnSpc>
              <a:buNone/>
            </a:pPr>
            <a:r>
              <a:rPr lang="en-US" sz="165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Installed and configured on host machine</a:t>
            </a:r>
            <a:endParaRPr lang="en-US" sz="1656" dirty="0"/>
          </a:p>
        </p:txBody>
      </p:sp>
      <p:sp>
        <p:nvSpPr>
          <p:cNvPr id="12" name="Shape 8"/>
          <p:cNvSpPr/>
          <p:nvPr/>
        </p:nvSpPr>
        <p:spPr>
          <a:xfrm>
            <a:off x="7294066" y="5916156"/>
            <a:ext cx="42029" cy="735925"/>
          </a:xfrm>
          <a:prstGeom prst="roundRect">
            <a:avLst>
              <a:gd name="adj" fmla="val 22514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9"/>
          <p:cNvSpPr/>
          <p:nvPr/>
        </p:nvSpPr>
        <p:spPr>
          <a:xfrm>
            <a:off x="7078623" y="5679698"/>
            <a:ext cx="473035" cy="473035"/>
          </a:xfrm>
          <a:prstGeom prst="roundRect">
            <a:avLst>
              <a:gd name="adj" fmla="val 2000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0"/>
          <p:cNvSpPr/>
          <p:nvPr/>
        </p:nvSpPr>
        <p:spPr>
          <a:xfrm>
            <a:off x="7225427" y="5758517"/>
            <a:ext cx="179308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4"/>
              </a:lnSpc>
              <a:buNone/>
            </a:pPr>
            <a:r>
              <a:rPr lang="en-US" sz="248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484" dirty="0"/>
          </a:p>
        </p:txBody>
      </p:sp>
      <p:sp>
        <p:nvSpPr>
          <p:cNvPr id="15" name="Text 11"/>
          <p:cNvSpPr/>
          <p:nvPr/>
        </p:nvSpPr>
        <p:spPr>
          <a:xfrm>
            <a:off x="6000869" y="6862405"/>
            <a:ext cx="2628424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7"/>
              </a:lnSpc>
              <a:buNone/>
            </a:pPr>
            <a:r>
              <a:rPr lang="en-US" sz="207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Topic Creation</a:t>
            </a:r>
            <a:endParaRPr lang="en-US" sz="2070" dirty="0"/>
          </a:p>
        </p:txBody>
      </p:sp>
      <p:sp>
        <p:nvSpPr>
          <p:cNvPr id="16" name="Text 12"/>
          <p:cNvSpPr/>
          <p:nvPr/>
        </p:nvSpPr>
        <p:spPr>
          <a:xfrm>
            <a:off x="4706303" y="7317105"/>
            <a:ext cx="5217676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9"/>
              </a:lnSpc>
              <a:buNone/>
            </a:pPr>
            <a:r>
              <a:rPr lang="en-US" sz="165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topic for logs</a:t>
            </a:r>
            <a:endParaRPr lang="en-US" sz="1656" dirty="0"/>
          </a:p>
        </p:txBody>
      </p:sp>
      <p:sp>
        <p:nvSpPr>
          <p:cNvPr id="17" name="Shape 13"/>
          <p:cNvSpPr/>
          <p:nvPr/>
        </p:nvSpPr>
        <p:spPr>
          <a:xfrm>
            <a:off x="10218360" y="5180350"/>
            <a:ext cx="42029" cy="735925"/>
          </a:xfrm>
          <a:prstGeom prst="roundRect">
            <a:avLst>
              <a:gd name="adj" fmla="val 225148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4"/>
          <p:cNvSpPr/>
          <p:nvPr/>
        </p:nvSpPr>
        <p:spPr>
          <a:xfrm>
            <a:off x="10002917" y="5679698"/>
            <a:ext cx="473035" cy="473035"/>
          </a:xfrm>
          <a:prstGeom prst="roundRect">
            <a:avLst>
              <a:gd name="adj" fmla="val 2000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Text 15"/>
          <p:cNvSpPr/>
          <p:nvPr/>
        </p:nvSpPr>
        <p:spPr>
          <a:xfrm>
            <a:off x="10149721" y="5758517"/>
            <a:ext cx="179308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4"/>
              </a:lnSpc>
              <a:buNone/>
            </a:pPr>
            <a:r>
              <a:rPr lang="en-US" sz="248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484" dirty="0"/>
          </a:p>
        </p:txBody>
      </p:sp>
      <p:sp>
        <p:nvSpPr>
          <p:cNvPr id="20" name="Text 16"/>
          <p:cNvSpPr/>
          <p:nvPr/>
        </p:nvSpPr>
        <p:spPr>
          <a:xfrm>
            <a:off x="8925163" y="4178975"/>
            <a:ext cx="2628424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7"/>
              </a:lnSpc>
              <a:buNone/>
            </a:pPr>
            <a:r>
              <a:rPr lang="en-US" sz="207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Spark Configuration</a:t>
            </a:r>
            <a:endParaRPr lang="en-US" sz="2070" dirty="0"/>
          </a:p>
        </p:txBody>
      </p:sp>
      <p:sp>
        <p:nvSpPr>
          <p:cNvPr id="21" name="Text 17"/>
          <p:cNvSpPr/>
          <p:nvPr/>
        </p:nvSpPr>
        <p:spPr>
          <a:xfrm>
            <a:off x="7630597" y="4633674"/>
            <a:ext cx="5217676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9"/>
              </a:lnSpc>
              <a:buNone/>
            </a:pPr>
            <a:r>
              <a:rPr lang="en-US" sz="165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up to consume and process Kafka messages</a:t>
            </a:r>
            <a:endParaRPr lang="en-US" sz="1656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5" name="Text 1"/>
          <p:cNvSpPr/>
          <p:nvPr/>
        </p:nvSpPr>
        <p:spPr>
          <a:xfrm>
            <a:off x="864037" y="963286"/>
            <a:ext cx="739282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7"/>
              </a:lnSpc>
              <a:buNone/>
            </a:pPr>
            <a:r>
              <a:rPr lang="en-US" sz="5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Kafka Installation</a:t>
            </a:r>
            <a:endParaRPr lang="en-US" sz="5400" dirty="0"/>
          </a:p>
        </p:txBody>
      </p:sp>
      <p:pic>
        <p:nvPicPr>
          <p:cNvPr id="20" name="Image 1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54B8898-9ED5-965B-BCCE-8EDACDAB9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9" t="752" r="35317" b="-752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7EC7F743-8B15-3204-CBDB-0C12496B22E9}"/>
              </a:ext>
            </a:extLst>
          </p:cNvPr>
          <p:cNvSpPr/>
          <p:nvPr/>
        </p:nvSpPr>
        <p:spPr>
          <a:xfrm>
            <a:off x="864033" y="4687560"/>
            <a:ext cx="739282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7"/>
              </a:lnSpc>
              <a:buNone/>
            </a:pPr>
            <a:r>
              <a:rPr lang="en-US" sz="5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Topic Creation</a:t>
            </a:r>
            <a:endParaRPr lang="en-US" sz="5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BB7ED0-BC76-AFDE-C9AB-4B250904918E}"/>
              </a:ext>
            </a:extLst>
          </p:cNvPr>
          <p:cNvSpPr/>
          <p:nvPr/>
        </p:nvSpPr>
        <p:spPr>
          <a:xfrm>
            <a:off x="638209" y="1681446"/>
            <a:ext cx="7844481" cy="1763884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/>
              <a:t>Start </a:t>
            </a:r>
            <a:r>
              <a:rPr lang="fr-FR" b="1" dirty="0" err="1"/>
              <a:t>Zookeeper</a:t>
            </a:r>
            <a:r>
              <a:rPr lang="fr-FR" b="1" dirty="0"/>
              <a:t> </a:t>
            </a:r>
          </a:p>
          <a:p>
            <a:r>
              <a:rPr lang="fr-FR" dirty="0"/>
              <a:t>.bin\</a:t>
            </a:r>
            <a:r>
              <a:rPr lang="fr-FR" dirty="0" err="1"/>
              <a:t>windows</a:t>
            </a:r>
            <a:r>
              <a:rPr lang="fr-FR" dirty="0"/>
              <a:t>\zookeeper-server-start.bat .config\</a:t>
            </a:r>
            <a:r>
              <a:rPr lang="fr-FR" dirty="0" err="1"/>
              <a:t>zookeeper.properties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b="1" dirty="0"/>
              <a:t>Start Kafka </a:t>
            </a:r>
          </a:p>
          <a:p>
            <a:r>
              <a:rPr lang="fr-FR" dirty="0"/>
              <a:t>.bin\</a:t>
            </a:r>
            <a:r>
              <a:rPr lang="fr-FR" dirty="0" err="1"/>
              <a:t>windows</a:t>
            </a:r>
            <a:r>
              <a:rPr lang="fr-FR" dirty="0"/>
              <a:t>\kafka-server-start.bat .config\</a:t>
            </a:r>
            <a:r>
              <a:rPr lang="fr-FR" dirty="0" err="1"/>
              <a:t>server.properties</a:t>
            </a:r>
            <a:r>
              <a:rPr lang="fr-FR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B7ED0-BC76-AFDE-C9AB-4B250904918E}"/>
              </a:ext>
            </a:extLst>
          </p:cNvPr>
          <p:cNvSpPr/>
          <p:nvPr/>
        </p:nvSpPr>
        <p:spPr>
          <a:xfrm>
            <a:off x="638208" y="5459085"/>
            <a:ext cx="7844481" cy="1284615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err="1"/>
              <a:t>Create</a:t>
            </a:r>
            <a:r>
              <a:rPr lang="fr-FR" b="1" dirty="0"/>
              <a:t> a topic for the logs</a:t>
            </a:r>
          </a:p>
          <a:p>
            <a:r>
              <a:rPr lang="fr-FR" dirty="0"/>
              <a:t>.bin\</a:t>
            </a:r>
            <a:r>
              <a:rPr lang="fr-FR" dirty="0" err="1"/>
              <a:t>windows</a:t>
            </a:r>
            <a:r>
              <a:rPr lang="fr-FR" dirty="0"/>
              <a:t>\kafka-topics.bat --</a:t>
            </a:r>
            <a:r>
              <a:rPr lang="fr-FR" dirty="0" err="1"/>
              <a:t>create</a:t>
            </a:r>
            <a:r>
              <a:rPr lang="fr-FR" dirty="0"/>
              <a:t> --topic logs --</a:t>
            </a:r>
            <a:r>
              <a:rPr lang="fr-FR" dirty="0" err="1"/>
              <a:t>bootstrap</a:t>
            </a:r>
            <a:r>
              <a:rPr lang="fr-FR" dirty="0"/>
              <a:t>-server localhost:9092 </a:t>
            </a:r>
          </a:p>
        </p:txBody>
      </p:sp>
    </p:spTree>
    <p:extLst>
      <p:ext uri="{BB962C8B-B14F-4D97-AF65-F5344CB8AC3E}">
        <p14:creationId xmlns:p14="http://schemas.microsoft.com/office/powerpoint/2010/main" val="3184023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5" name="Text 1"/>
          <p:cNvSpPr/>
          <p:nvPr/>
        </p:nvSpPr>
        <p:spPr>
          <a:xfrm>
            <a:off x="635437" y="716343"/>
            <a:ext cx="739282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7"/>
              </a:lnSpc>
              <a:buNone/>
            </a:pPr>
            <a:r>
              <a:rPr lang="en-US" sz="5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Spark Configuration</a:t>
            </a:r>
            <a:endParaRPr lang="en-US" sz="5400" dirty="0"/>
          </a:p>
        </p:txBody>
      </p:sp>
      <p:pic>
        <p:nvPicPr>
          <p:cNvPr id="20" name="Image 1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54B8898-9ED5-965B-BCCE-8EDACDAB9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9" t="752" r="35317" b="-752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1844A29-ED7B-9674-A58E-02A3FCC98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73" y="1182537"/>
            <a:ext cx="4397627" cy="3294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0F47664-8BBA-04C7-2437-EFF44D9371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152"/>
          <a:stretch/>
        </p:blipFill>
        <p:spPr>
          <a:xfrm>
            <a:off x="4759785" y="1460429"/>
            <a:ext cx="4264371" cy="934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9FA7561-5A37-38A0-B333-A935D83F7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315" y="4476926"/>
            <a:ext cx="5486401" cy="1453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EE5870-BAD2-486B-6E2B-7D8EA6D18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6060857"/>
            <a:ext cx="4339307" cy="19724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300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864037" y="1413153"/>
            <a:ext cx="639472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API Development</a:t>
            </a:r>
            <a:endParaRPr lang="en-US" sz="486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678430"/>
            <a:ext cx="4053840" cy="25054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549247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Endpoints</a:t>
            </a:r>
            <a:endParaRPr lang="en-US" sz="2430" dirty="0"/>
          </a:p>
        </p:txBody>
      </p:sp>
      <p:sp>
        <p:nvSpPr>
          <p:cNvPr id="7" name="Text 3"/>
          <p:cNvSpPr/>
          <p:nvPr/>
        </p:nvSpPr>
        <p:spPr>
          <a:xfrm>
            <a:off x="864037" y="6026348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endpoints for retrieving logs and statistics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2678430"/>
            <a:ext cx="4053959" cy="25054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8161" y="549247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Access</a:t>
            </a:r>
            <a:endParaRPr lang="en-US" sz="2430" dirty="0"/>
          </a:p>
        </p:txBody>
      </p:sp>
      <p:sp>
        <p:nvSpPr>
          <p:cNvPr id="10" name="Text 5"/>
          <p:cNvSpPr/>
          <p:nvPr/>
        </p:nvSpPr>
        <p:spPr>
          <a:xfrm>
            <a:off x="5288161" y="6026348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Exposes processed data from Spark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2678430"/>
            <a:ext cx="4053959" cy="25054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2404" y="549247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</a:t>
            </a:r>
            <a:endParaRPr lang="en-US" sz="2430" dirty="0"/>
          </a:p>
        </p:txBody>
      </p:sp>
      <p:sp>
        <p:nvSpPr>
          <p:cNvPr id="13" name="Text 7"/>
          <p:cNvSpPr/>
          <p:nvPr/>
        </p:nvSpPr>
        <p:spPr>
          <a:xfrm>
            <a:off x="9712404" y="6026348"/>
            <a:ext cx="40539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Facilitates interaction with log data</a:t>
            </a:r>
            <a:endParaRPr lang="en-US" sz="194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5" name="Text 1"/>
          <p:cNvSpPr/>
          <p:nvPr/>
        </p:nvSpPr>
        <p:spPr>
          <a:xfrm>
            <a:off x="635437" y="716343"/>
            <a:ext cx="739282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7"/>
              </a:lnSpc>
              <a:buNone/>
            </a:pPr>
            <a:r>
              <a:rPr lang="en-US" sz="5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API</a:t>
            </a:r>
            <a:endParaRPr lang="en-US" sz="5400" dirty="0"/>
          </a:p>
        </p:txBody>
      </p:sp>
      <p:pic>
        <p:nvPicPr>
          <p:cNvPr id="20" name="Image 1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54B8898-9ED5-965B-BCCE-8EDACDAB9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9" t="752" r="35317" b="-752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EA0A231-382C-CF4B-F043-EFD5295C6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37" y="1353677"/>
            <a:ext cx="7741120" cy="5632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0267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>
            <a:extLst>
              <a:ext uri="{FF2B5EF4-FFF2-40B4-BE49-F238E27FC236}">
                <a16:creationId xmlns:a16="http://schemas.microsoft.com/office/drawing/2014/main" id="{7BD6E8A8-CCC3-7FED-F41A-E5DED3E1FC2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5FC31105-DE55-9ACB-C125-921F3800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Shape 0">
            <a:extLst>
              <a:ext uri="{FF2B5EF4-FFF2-40B4-BE49-F238E27FC236}">
                <a16:creationId xmlns:a16="http://schemas.microsoft.com/office/drawing/2014/main" id="{7D287AD8-3F38-35A7-627D-3CD842BECAC5}"/>
              </a:ext>
            </a:extLst>
          </p:cNvPr>
          <p:cNvSpPr/>
          <p:nvPr/>
        </p:nvSpPr>
        <p:spPr>
          <a:xfrm>
            <a:off x="0" y="0"/>
            <a:ext cx="91440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F3BB2386-3180-D3FE-BFC1-B9FB448A5D83}"/>
              </a:ext>
            </a:extLst>
          </p:cNvPr>
          <p:cNvSpPr/>
          <p:nvPr/>
        </p:nvSpPr>
        <p:spPr>
          <a:xfrm>
            <a:off x="864037" y="1099509"/>
            <a:ext cx="7415927" cy="1055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Summarize</a:t>
            </a:r>
            <a:endParaRPr lang="en-US" sz="6707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0206A28-55AD-3755-4E7E-0D7793EE3603}"/>
              </a:ext>
            </a:extLst>
          </p:cNvPr>
          <p:cNvSpPr/>
          <p:nvPr/>
        </p:nvSpPr>
        <p:spPr>
          <a:xfrm>
            <a:off x="864037" y="2859832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4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 used</a:t>
            </a:r>
            <a:endParaRPr lang="en-US" sz="40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95EF54B7-4170-066C-AB88-768B8A93932A}"/>
              </a:ext>
            </a:extLst>
          </p:cNvPr>
          <p:cNvSpPr/>
          <p:nvPr/>
        </p:nvSpPr>
        <p:spPr>
          <a:xfrm>
            <a:off x="864037" y="390809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4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Explanation</a:t>
            </a:r>
            <a:endParaRPr lang="en-US" sz="40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01E62E15-584D-2D35-5044-36457DD6FF0A}"/>
              </a:ext>
            </a:extLst>
          </p:cNvPr>
          <p:cNvSpPr/>
          <p:nvPr/>
        </p:nvSpPr>
        <p:spPr>
          <a:xfrm>
            <a:off x="864037" y="501561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4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62813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5" name="Text 1"/>
          <p:cNvSpPr/>
          <p:nvPr/>
        </p:nvSpPr>
        <p:spPr>
          <a:xfrm>
            <a:off x="635437" y="716343"/>
            <a:ext cx="739282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7"/>
              </a:lnSpc>
              <a:buNone/>
            </a:pPr>
            <a:r>
              <a:rPr lang="en-US" sz="5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API</a:t>
            </a:r>
            <a:endParaRPr lang="en-US" sz="5400" dirty="0"/>
          </a:p>
        </p:txBody>
      </p:sp>
      <p:pic>
        <p:nvPicPr>
          <p:cNvPr id="20" name="Image 1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54B8898-9ED5-965B-BCCE-8EDACDAB9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9" t="752" r="35317" b="-752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70C6C50-F4E9-6CA2-7FC2-2FB32B75A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5" y="1216148"/>
            <a:ext cx="7392829" cy="1976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00C3033-6CD2-DA82-3B07-7E2A59103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96" y="3608210"/>
            <a:ext cx="5486400" cy="3426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8150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246465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81072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7" y="2341125"/>
            <a:ext cx="8009031" cy="1299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Log Management Infrastructure:</a:t>
            </a:r>
          </a:p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established a comprehensive infrastructure for managing and </a:t>
            </a:r>
          </a:p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logs in a containerized environment.</a:t>
            </a:r>
            <a:endParaRPr lang="en-US" sz="1944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8179C5B2-6B72-619F-8624-B974628D181F}"/>
              </a:ext>
            </a:extLst>
          </p:cNvPr>
          <p:cNvSpPr/>
          <p:nvPr/>
        </p:nvSpPr>
        <p:spPr>
          <a:xfrm>
            <a:off x="864036" y="3876685"/>
            <a:ext cx="8009031" cy="1299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Understanding of Technologies: </a:t>
            </a:r>
          </a:p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gave us a deep understanding of integrating various </a:t>
            </a:r>
          </a:p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technologies to solve data management problems."</a:t>
            </a:r>
            <a:endParaRPr lang="en-US" sz="1944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C8783BD3-BBCD-FA6F-C4A1-AE528E655589}"/>
              </a:ext>
            </a:extLst>
          </p:cNvPr>
          <p:cNvSpPr/>
          <p:nvPr/>
        </p:nvSpPr>
        <p:spPr>
          <a:xfrm>
            <a:off x="864035" y="5412245"/>
            <a:ext cx="8009031" cy="1299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Practical Skills Development: </a:t>
            </a:r>
          </a:p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developed practical skills in configuring and orchestrating tools</a:t>
            </a:r>
          </a:p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like Vagrant, Docker, </a:t>
            </a:r>
            <a:r>
              <a:rPr lang="en-US" sz="1944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Filebeat</a:t>
            </a: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Kafka, Spark, and Flask.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82517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510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43396" y="3758446"/>
            <a:ext cx="3143607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9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 used</a:t>
            </a:r>
            <a:endParaRPr lang="en-US" sz="4490" dirty="0"/>
          </a:p>
        </p:txBody>
      </p:sp>
      <p:pic>
        <p:nvPicPr>
          <p:cNvPr id="24" name="Image 23" descr="Une image contenant laser, léger, Caractère coloré, Bleu Majorelle&#10;&#10;Description générée automatiquement">
            <a:extLst>
              <a:ext uri="{FF2B5EF4-FFF2-40B4-BE49-F238E27FC236}">
                <a16:creationId xmlns:a16="http://schemas.microsoft.com/office/drawing/2014/main" id="{5B619566-30F3-7362-F04C-83A256114C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427"/>
          <a:stretch/>
        </p:blipFill>
        <p:spPr>
          <a:xfrm>
            <a:off x="0" y="-953"/>
            <a:ext cx="14630400" cy="28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857" y="597098"/>
            <a:ext cx="5428298" cy="678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Filebeat</a:t>
            </a:r>
            <a:endParaRPr lang="en-US" sz="42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57" y="1601153"/>
            <a:ext cx="542806" cy="54280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9857" y="236100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 Shipper</a:t>
            </a:r>
            <a:endParaRPr lang="en-US" sz="2137" dirty="0"/>
          </a:p>
        </p:txBody>
      </p:sp>
      <p:sp>
        <p:nvSpPr>
          <p:cNvPr id="8" name="Text 3"/>
          <p:cNvSpPr/>
          <p:nvPr/>
        </p:nvSpPr>
        <p:spPr>
          <a:xfrm>
            <a:off x="759857" y="2830592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Lightweight open-source tool by Elastic</a:t>
            </a:r>
            <a:endParaRPr lang="en-US" sz="171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57" y="3829407"/>
            <a:ext cx="542806" cy="54280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9857" y="4589264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Container Logs</a:t>
            </a:r>
            <a:endParaRPr lang="en-US" sz="2137" dirty="0"/>
          </a:p>
        </p:txBody>
      </p:sp>
      <p:sp>
        <p:nvSpPr>
          <p:cNvPr id="11" name="Text 5"/>
          <p:cNvSpPr/>
          <p:nvPr/>
        </p:nvSpPr>
        <p:spPr>
          <a:xfrm>
            <a:off x="759857" y="5058847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Collects logs from Docker containers</a:t>
            </a:r>
            <a:endParaRPr lang="en-US" sz="171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857" y="6057662"/>
            <a:ext cx="542806" cy="54280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9857" y="681751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Kafka Integration</a:t>
            </a:r>
            <a:endParaRPr lang="en-US" sz="2137" dirty="0"/>
          </a:p>
        </p:txBody>
      </p:sp>
      <p:sp>
        <p:nvSpPr>
          <p:cNvPr id="14" name="Text 7"/>
          <p:cNvSpPr/>
          <p:nvPr/>
        </p:nvSpPr>
        <p:spPr>
          <a:xfrm>
            <a:off x="759857" y="7287101"/>
            <a:ext cx="76242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Routes logs to Kafka for processing</a:t>
            </a:r>
            <a:endParaRPr lang="en-US" sz="17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11752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Docker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259330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1126093" y="252138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Containerization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126093" y="3055263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Creates, deploys, and executes applications in containers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864037" y="3959185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1126093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Portability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1126093" y="4755118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Lightweight, portable environments for applications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864037" y="5659041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9"/>
          <p:cNvSpPr/>
          <p:nvPr/>
        </p:nvSpPr>
        <p:spPr>
          <a:xfrm>
            <a:off x="1126093" y="592109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Nginx Container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126093" y="6454973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to generate logs from standard web server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76819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Vagrant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696075" y="1910001"/>
            <a:ext cx="49292" cy="5551408"/>
          </a:xfrm>
          <a:prstGeom prst="roundRect">
            <a:avLst>
              <a:gd name="adj" fmla="val 22539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3"/>
          <p:cNvSpPr/>
          <p:nvPr/>
        </p:nvSpPr>
        <p:spPr>
          <a:xfrm>
            <a:off x="6998434" y="2440662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4"/>
          <p:cNvSpPr/>
          <p:nvPr/>
        </p:nvSpPr>
        <p:spPr>
          <a:xfrm>
            <a:off x="6443008" y="2187654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5"/>
          <p:cNvSpPr/>
          <p:nvPr/>
        </p:nvSpPr>
        <p:spPr>
          <a:xfrm>
            <a:off x="6615410" y="2280166"/>
            <a:ext cx="21050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6"/>
          <p:cNvSpPr/>
          <p:nvPr/>
        </p:nvSpPr>
        <p:spPr>
          <a:xfrm>
            <a:off x="8078510" y="2156817"/>
            <a:ext cx="462915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Virtual Environment Management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8078510" y="2690693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and manages virtual development environments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6998434" y="4505087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9"/>
          <p:cNvSpPr/>
          <p:nvPr/>
        </p:nvSpPr>
        <p:spPr>
          <a:xfrm>
            <a:off x="6443008" y="425207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0"/>
          <p:cNvSpPr/>
          <p:nvPr/>
        </p:nvSpPr>
        <p:spPr>
          <a:xfrm>
            <a:off x="6615410" y="4344591"/>
            <a:ext cx="21050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916" dirty="0"/>
          </a:p>
        </p:txBody>
      </p:sp>
      <p:sp>
        <p:nvSpPr>
          <p:cNvPr id="15" name="Text 11"/>
          <p:cNvSpPr/>
          <p:nvPr/>
        </p:nvSpPr>
        <p:spPr>
          <a:xfrm>
            <a:off x="8078510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Automation</a:t>
            </a:r>
            <a:endParaRPr lang="en-US" sz="2430" dirty="0"/>
          </a:p>
        </p:txBody>
      </p:sp>
      <p:sp>
        <p:nvSpPr>
          <p:cNvPr id="16" name="Text 12"/>
          <p:cNvSpPr/>
          <p:nvPr/>
        </p:nvSpPr>
        <p:spPr>
          <a:xfrm>
            <a:off x="8078510" y="4755118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configuration files to automate virtual machine deployment</a:t>
            </a:r>
            <a:endParaRPr lang="en-US" sz="1944" dirty="0"/>
          </a:p>
        </p:txBody>
      </p:sp>
      <p:sp>
        <p:nvSpPr>
          <p:cNvPr id="17" name="Shape 13"/>
          <p:cNvSpPr/>
          <p:nvPr/>
        </p:nvSpPr>
        <p:spPr>
          <a:xfrm>
            <a:off x="6998434" y="6569512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4"/>
          <p:cNvSpPr/>
          <p:nvPr/>
        </p:nvSpPr>
        <p:spPr>
          <a:xfrm>
            <a:off x="6443008" y="6316504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Text 15"/>
          <p:cNvSpPr/>
          <p:nvPr/>
        </p:nvSpPr>
        <p:spPr>
          <a:xfrm>
            <a:off x="6615410" y="6409015"/>
            <a:ext cx="21050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916" dirty="0"/>
          </a:p>
        </p:txBody>
      </p:sp>
      <p:sp>
        <p:nvSpPr>
          <p:cNvPr id="20" name="Text 16"/>
          <p:cNvSpPr/>
          <p:nvPr/>
        </p:nvSpPr>
        <p:spPr>
          <a:xfrm>
            <a:off x="8078510" y="62856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Setup</a:t>
            </a:r>
            <a:endParaRPr lang="en-US" sz="2430" dirty="0"/>
          </a:p>
        </p:txBody>
      </p:sp>
      <p:sp>
        <p:nvSpPr>
          <p:cNvPr id="21" name="Text 17"/>
          <p:cNvSpPr/>
          <p:nvPr/>
        </p:nvSpPr>
        <p:spPr>
          <a:xfrm>
            <a:off x="8078510" y="681954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VM for Spark, API, and Docker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Apache Spark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986689"/>
            <a:ext cx="327612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Processing Engine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Fast, large-scale analytical applications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Analysis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619268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Consumes logs from Kafka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Transforms and analyzes logs in real-time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510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5493" y="3478292"/>
            <a:ext cx="5702260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9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Apache Kafka</a:t>
            </a:r>
            <a:endParaRPr lang="en-US" sz="449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93" y="4533067"/>
            <a:ext cx="4153138" cy="91225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13498" y="5787390"/>
            <a:ext cx="2851071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Distributed Streaming</a:t>
            </a:r>
            <a:endParaRPr lang="en-US" sz="2245" dirty="0"/>
          </a:p>
        </p:txBody>
      </p:sp>
      <p:sp>
        <p:nvSpPr>
          <p:cNvPr id="8" name="Text 3"/>
          <p:cNvSpPr/>
          <p:nvPr/>
        </p:nvSpPr>
        <p:spPr>
          <a:xfrm>
            <a:off x="1313498" y="6280547"/>
            <a:ext cx="3697129" cy="729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4"/>
              </a:lnSpc>
              <a:buNone/>
            </a:pPr>
            <a:r>
              <a:rPr lang="en-US" sz="179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for building real-time data pipelines</a:t>
            </a:r>
            <a:endParaRPr lang="en-US" sz="179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631" y="4533067"/>
            <a:ext cx="4153138" cy="91225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66636" y="5787390"/>
            <a:ext cx="2851071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Transport</a:t>
            </a:r>
            <a:endParaRPr lang="en-US" sz="2245" dirty="0"/>
          </a:p>
        </p:txBody>
      </p:sp>
      <p:sp>
        <p:nvSpPr>
          <p:cNvPr id="11" name="Text 5"/>
          <p:cNvSpPr/>
          <p:nvPr/>
        </p:nvSpPr>
        <p:spPr>
          <a:xfrm>
            <a:off x="5466636" y="6280547"/>
            <a:ext cx="3697129" cy="729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4"/>
              </a:lnSpc>
              <a:buNone/>
            </a:pPr>
            <a:r>
              <a:rPr lang="en-US" sz="179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Transports logs from Filebeat to Spark</a:t>
            </a:r>
            <a:endParaRPr lang="en-US" sz="179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1769" y="4533067"/>
            <a:ext cx="4153138" cy="91225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619774" y="5787390"/>
            <a:ext cx="2851071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endParaRPr lang="en-US" sz="2245" dirty="0"/>
          </a:p>
        </p:txBody>
      </p:sp>
      <p:sp>
        <p:nvSpPr>
          <p:cNvPr id="14" name="Text 7"/>
          <p:cNvSpPr/>
          <p:nvPr/>
        </p:nvSpPr>
        <p:spPr>
          <a:xfrm>
            <a:off x="9619774" y="6280547"/>
            <a:ext cx="3697129" cy="10947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4"/>
              </a:lnSpc>
              <a:buNone/>
            </a:pPr>
            <a:r>
              <a:rPr lang="en-US" sz="179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publishing, subscribing, storing, and processing data streams</a:t>
            </a:r>
            <a:endParaRPr lang="en-US" sz="179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08860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550806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1036439" y="5600581"/>
            <a:ext cx="21050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5508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Microframework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6041946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Lightweight Python framework for web applications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5247084" y="550806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7"/>
          <p:cNvSpPr/>
          <p:nvPr/>
        </p:nvSpPr>
        <p:spPr>
          <a:xfrm>
            <a:off x="5419487" y="5600581"/>
            <a:ext cx="21050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6049328" y="5508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Development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6049328" y="6041946"/>
            <a:ext cx="3333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API to expose processed logs and statistics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9630132" y="550806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182567"/>
          </a:solidFill>
          <a:ln w="1524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Text 11"/>
          <p:cNvSpPr/>
          <p:nvPr/>
        </p:nvSpPr>
        <p:spPr>
          <a:xfrm>
            <a:off x="9802535" y="5600581"/>
            <a:ext cx="21050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10432375" y="5508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10432375" y="6041946"/>
            <a:ext cx="3333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integration with other Python libraries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442</Words>
  <Application>Microsoft Office PowerPoint</Application>
  <PresentationFormat>Personnalisé</PresentationFormat>
  <Paragraphs>129</Paragraphs>
  <Slides>21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4" baseType="lpstr">
      <vt:lpstr>Arial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Jules DAVOUST</cp:lastModifiedBy>
  <cp:revision>8</cp:revision>
  <dcterms:created xsi:type="dcterms:W3CDTF">2024-07-07T15:23:25Z</dcterms:created>
  <dcterms:modified xsi:type="dcterms:W3CDTF">2024-07-07T16:08:27Z</dcterms:modified>
</cp:coreProperties>
</file>